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ibm.bb-holzkonzept.de/index.html" TargetMode="External"/><Relationship Id="rId3" Type="http://schemas.openxmlformats.org/officeDocument/2006/relationships/hyperlink" Target="https://ibm.bb-holzkonzept.de/hausbau-1/holzbau-in-berlin-welche-vorhaben-sind-m-glich-und-was-passt-zur-immob-dd2903b0.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Holzbau Berlin: Überblick über Systeme, Einsatzbereiche und Genehmigungsfragen</a:t>
            </a:r>
          </a:p>
        </p:txBody>
      </p:sp>
      <p:sp>
        <p:nvSpPr>
          <p:cNvPr id="3" name="Content Placeholder 2"/>
          <p:cNvSpPr>
            <a:spLocks noGrp="1"/>
          </p:cNvSpPr>
          <p:nvPr>
            <p:ph idx="1"/>
          </p:nvPr>
        </p:nvSpPr>
        <p:spPr/>
        <p:txBody>
          <a:bodyPr/>
          <a:lstStyle/>
          <a:p>
            <a:r>
              <a:t>Holz ist ein vielseitiger Baustoff, der im Berliner Raum für unterschiedliche Vorhaben eingesetzt wird – vom Neubau über Anbauten bis zur Sanierung bestehender Tragwerke. Dieser Leitfaden erklärt grundlegende Zusammenhänge, die bei der Planung und Ausführung von Holzbauten relevant sind. Er richtet sich an Eigentümer und Planende, die sich einen Überblick verschaffen möchten, bevor sie ein konkretes Projekt beginnen.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Grundlagen des Holzbaus</a:t>
            </a:r>
          </a:p>
        </p:txBody>
      </p:sp>
      <p:sp>
        <p:nvSpPr>
          <p:cNvPr id="3" name="Content Placeholder 2"/>
          <p:cNvSpPr>
            <a:spLocks noGrp="1"/>
          </p:cNvSpPr>
          <p:nvPr>
            <p:ph idx="1"/>
          </p:nvPr>
        </p:nvSpPr>
        <p:spPr/>
        <p:txBody>
          <a:bodyPr/>
          <a:lstStyle/>
          <a:p>
            <a:pPr>
              <a:defRPr sz="1800"/>
            </a:pPr>
            <a:r>
              <a:t>Holz zeichnet sich durch ein günstiges Verhältnis von Festigkeit zu Eigengewicht aus. Diese Eigenschaft ermöglicht schlanke Querschnitte und kann bei Aufstockungen oder Anbauten von Vorteil sein, weil die zusätzliche Last auf das bestehende Tragwerk begrenzt bleibt. Trotz des geringen Gewichts müssen alle Holzbauteile in ein durchdachtes statisches System eingebunden werden. Das Holz allein liefert keine Freigabe für beliebige Lasten; erst die konstruktive Anordnung und die Anschlüsse machen ein Tragwerk funktionsfähig.</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Tragende Bauteile und ihre Zusammenarbeit</a:t>
            </a:r>
          </a:p>
        </p:txBody>
      </p:sp>
      <p:sp>
        <p:nvSpPr>
          <p:cNvPr id="3" name="Content Placeholder 2"/>
          <p:cNvSpPr>
            <a:spLocks noGrp="1"/>
          </p:cNvSpPr>
          <p:nvPr>
            <p:ph idx="1"/>
          </p:nvPr>
        </p:nvSpPr>
        <p:spPr/>
        <p:txBody>
          <a:bodyPr/>
          <a:lstStyle/>
          <a:p>
            <a:pPr>
              <a:defRPr sz="1800"/>
            </a:pPr>
            <a:r>
              <a:t>In einem typischen Holzdach wirken Sparren, Pfetten und Aussteifungselemente zusammen. Sparren nehmen die Dachlasten auf und leiten sie je nach Konstruktionsprinzip zu Auflagern oder Pfetten weiter. Pfetten benötigen ihrerseits tragfähige Unterstützungen, die wiederum Lasten in die darunterliegenden Bauteile und Fundamente weiterleiten. Die Aussteifung stabilisiert das räumliche System gegen seitliche Beanspruchungen wie Wind. Jede sichtbare Holzkonstruktion ist daher kein frei veränderbares Raster – das Entfernen einer Stütze oder das Einbauen einer Öffnung kann den gesamten Lastweg beeinflussen. Deshalb sollten Eingriffe in tragende Holzbal</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Tragende Bauteile und ihre Zusammenarbeit</a:t>
            </a:r>
          </a:p>
        </p:txBody>
      </p:sp>
      <p:sp>
        <p:nvSpPr>
          <p:cNvPr id="3" name="Content Placeholder 2"/>
          <p:cNvSpPr>
            <a:spLocks noGrp="1"/>
          </p:cNvSpPr>
          <p:nvPr>
            <p:ph idx="1"/>
          </p:nvPr>
        </p:nvSpPr>
        <p:spPr/>
        <p:txBody>
          <a:bodyPr/>
          <a:lstStyle/>
          <a:p>
            <a:pPr>
              <a:defRPr sz="1800"/>
            </a:pPr>
            <a:r>
              <a:t>ken und deren Anschlüsse immer im Voraus geplant und berechnet werden.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Feuchte und Dauerhaftigkeit</a:t>
            </a:r>
          </a:p>
        </p:txBody>
      </p:sp>
      <p:sp>
        <p:nvSpPr>
          <p:cNvPr id="3" name="Content Placeholder 2"/>
          <p:cNvSpPr>
            <a:spLocks noGrp="1"/>
          </p:cNvSpPr>
          <p:nvPr>
            <p:ph idx="1"/>
          </p:nvPr>
        </p:nvSpPr>
        <p:spPr/>
        <p:txBody>
          <a:bodyPr/>
          <a:lstStyle/>
          <a:p>
            <a:pPr>
              <a:defRPr sz="1800"/>
            </a:pPr>
            <a:r>
              <a:t>Holz reagiert auf Feuchtigkeit. Wasser kann über undichte Deckungen, Anschlussstellen oder ungeeignete Entwässerung in die Konstruktion gelangen. Auch bauphysikalische Probleme in einem gedämmten Dachaufbau kommen als Ursache in Betracht. Konstruktiver Holzschutz stellt die Feuchtevermeidung in den Vordergrund: Durch ausreichende Abstände zu Wasser führenden Bauteilen, funktionierende Entwässerung und Hinterlüftung wird das Risiko von Schäden reduziert. Eine Sanierung des Dachstuhls sollte daher nicht nur den Austausch geschädigter Bereiche umfassen, sondern auch die dauerhafte Veränderung des Feuchtepfades berücksichtigen.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Unterschiedliche Einsatzbereiche des Holzbaus</a:t>
            </a:r>
          </a:p>
        </p:txBody>
      </p:sp>
      <p:sp>
        <p:nvSpPr>
          <p:cNvPr id="3" name="Content Placeholder 2"/>
          <p:cNvSpPr>
            <a:spLocks noGrp="1"/>
          </p:cNvSpPr>
          <p:nvPr>
            <p:ph idx="1"/>
          </p:nvPr>
        </p:nvSpPr>
        <p:spPr/>
        <p:txBody>
          <a:bodyPr/>
          <a:lstStyle/>
          <a:p>
            <a:pPr>
              <a:defRPr sz="1800"/>
            </a:pPr>
            <a:r>
              <a:t>Holz wird in Berlin für verschiedene Vorhaben eingesetzt. Ein Dachstuhl bildet das tragende Holzgerüst eines Daches; seine Form und die geplante Raumnutzung bestimmen die Anforderungen an die Konstruktion. Eine Holzfassade gestaltet die Gebäudehülle mit einer nichttragenden Bekleidung; Profilrichtung, Unterkonstruktion und Anschlüsse beeinflussen sowohl die Optik als auch den Feuchteschutz. Historische Fachwerkkonstruktionen erfordern eine besondere Herangehensweise, bei der das Zusammenwirken von tragenden Hölzern und Ausfachungen erhalten bleibt. Auch der Wintergartenbau nutzt Holz als Rahmenwerk – je nachdem, ob ein Kaltwintergarten oder e</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Unterschiedliche Einsatzbereiche des Holzbaus</a:t>
            </a:r>
          </a:p>
        </p:txBody>
      </p:sp>
      <p:sp>
        <p:nvSpPr>
          <p:cNvPr id="3" name="Content Placeholder 2"/>
          <p:cNvSpPr>
            <a:spLocks noGrp="1"/>
          </p:cNvSpPr>
          <p:nvPr>
            <p:ph idx="1"/>
          </p:nvPr>
        </p:nvSpPr>
        <p:spPr/>
        <p:txBody>
          <a:bodyPr/>
          <a:lstStyle/>
          <a:p>
            <a:pPr>
              <a:defRPr sz="1800"/>
            </a:pPr>
            <a:r>
              <a:t>in beheizter Wohnwintergarten entstehen soll, unterscheiden sich die Anforderungen an Dämmung, Verglasung und Hausanschluss.</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Bestand prüfen vor dem Eingriff</a:t>
            </a:r>
          </a:p>
        </p:txBody>
      </p:sp>
      <p:sp>
        <p:nvSpPr>
          <p:cNvPr id="3" name="Content Placeholder 2"/>
          <p:cNvSpPr>
            <a:spLocks noGrp="1"/>
          </p:cNvSpPr>
          <p:nvPr>
            <p:ph idx="1"/>
          </p:nvPr>
        </p:nvSpPr>
        <p:spPr/>
        <p:txBody>
          <a:bodyPr/>
          <a:lstStyle/>
          <a:p>
            <a:pPr>
              <a:defRPr sz="1800"/>
            </a:pPr>
            <a:r>
              <a:t>Vor Beginn von Holzbauarbeiten an einem bestehenden Gebäude müssen Lastreserven, Fundamente und die Beschaffenheit vorhandener Tragwerke untersucht werden. Das gilt besonders bei Aufstockungen, bei denen das Eigengewicht des neuen Holzbaus zwar gering ausfällt, aber zusätzliche Nutzlasten, Dachlasten und Windbeanspruchungen zum Tragen kommen. Der Lastweg führt von neuen Bauteilen durch Decken und Wände bis zu den Fundamenten. Die Tragfähigkeit eines einzelnen Bauteils allein beantwortet nicht die Frage, ob das gesamte Gebäude geeignet ist. Unterlagen wie Statik, Bauzeichnungen und Informationen über frühere Umbauten helfen, tragende Bereiche </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Bestand prüfen vor dem Eingriff</a:t>
            </a:r>
          </a:p>
        </p:txBody>
      </p:sp>
      <p:sp>
        <p:nvSpPr>
          <p:cNvPr id="3" name="Content Placeholder 2"/>
          <p:cNvSpPr>
            <a:spLocks noGrp="1"/>
          </p:cNvSpPr>
          <p:nvPr>
            <p:ph idx="1"/>
          </p:nvPr>
        </p:nvSpPr>
        <p:spPr/>
        <p:txBody>
          <a:bodyPr/>
          <a:lstStyle/>
          <a:p>
            <a:pPr>
              <a:defRPr sz="1800"/>
            </a:pPr>
            <a:r>
              <a:t>zuzuordnen. Sind die Unterlagen unvollständig, muss der tatsächliche Bestand vor Ort untersucht werden.</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Schäden erkennen und einordnen</a:t>
            </a:r>
          </a:p>
        </p:txBody>
      </p:sp>
      <p:sp>
        <p:nvSpPr>
          <p:cNvPr id="3" name="Content Placeholder 2"/>
          <p:cNvSpPr>
            <a:spLocks noGrp="1"/>
          </p:cNvSpPr>
          <p:nvPr>
            <p:ph idx="1"/>
          </p:nvPr>
        </p:nvSpPr>
        <p:spPr/>
        <p:txBody>
          <a:bodyPr/>
          <a:lstStyle/>
          <a:p>
            <a:pPr>
              <a:defRPr sz="1800"/>
            </a:pPr>
            <a:r>
              <a:t>Schäden an Holzbalken zeigen sich häufig durch Verfärbungen, Verformungen oder weiche Stellen. Notizen darüber, welches Bauteil betroffen ist und wann eine Veränderung auffällt, helfen bei der Einordnung. Eine Verfärbung nach Starkregen, ein dauerhaft feuchter Balkenkopf und eine ältere trockene Wasserlinie sind unterschiedliche Ausgangspunkte. Fotos sollten Übersicht und Detail mit Lageangabe zeigen; ein einzelnes Nahbild ohne Kontext erschwert die Beurteilung. Aus einem Foto allein lässt sich weder ein aktiver Befall noch die verbleibende Tragfähigkeit sicher bestimmen. Eine systematische Schadenskartierung verbindet Beobachtung, Bauteillag</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Schäden erkennen und einordnen</a:t>
            </a:r>
          </a:p>
        </p:txBody>
      </p:sp>
      <p:sp>
        <p:nvSpPr>
          <p:cNvPr id="3" name="Content Placeholder 2"/>
          <p:cNvSpPr>
            <a:spLocks noGrp="1"/>
          </p:cNvSpPr>
          <p:nvPr>
            <p:ph idx="1"/>
          </p:nvPr>
        </p:nvSpPr>
        <p:spPr/>
        <p:txBody>
          <a:bodyPr/>
          <a:lstStyle/>
          <a:p>
            <a:pPr>
              <a:defRPr sz="1800"/>
            </a:pPr>
            <a:r>
              <a:t>e und weitere Befunde. Sie liefert die Grundlage für die Entscheidung, ob eine Reparatur möglich ist oder ein Austausch erforderlich wird.</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Planung und Genehmigung</a:t>
            </a:r>
          </a:p>
        </p:txBody>
      </p:sp>
      <p:sp>
        <p:nvSpPr>
          <p:cNvPr id="3" name="Content Placeholder 2"/>
          <p:cNvSpPr>
            <a:spLocks noGrp="1"/>
          </p:cNvSpPr>
          <p:nvPr>
            <p:ph idx="1"/>
          </p:nvPr>
        </p:nvSpPr>
        <p:spPr/>
        <p:txBody>
          <a:bodyPr/>
          <a:lstStyle/>
          <a:p>
            <a:pPr>
              <a:defRPr sz="1800"/>
            </a:pPr>
            <a:r>
              <a:t>Holzbauten in Berlin unterliegen den allgemeinen baurechtlichen Anforderungen. Je nach Vorhaben können Genehmigungspflicht, Prüfpflichten und Auflagen zum Brandschutz greifen. Bei Anbauten, Aufstockungen und Änderungen an der Gebäudehülle sind die Auswirkungen auf das Gesamtgebäude zu prüfen. Bei Baudenkmalen oder baulich geschützten Gebäuden sind Eingriffe vorab mit der zuständigen Stelle abzustimmen. Eine sorgfältige Planung, die Lastwege, Bauteilanschlüsse und Feuchteschutz von Anfang an berücksichtigt, hilft, kostspielige Änderungen während der Ausführung zu vermeiden.</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Ratgeber zum Holzbau</a:t>
            </a:r>
          </a:p>
        </p:txBody>
      </p:sp>
      <p:sp>
        <p:nvSpPr>
          <p:cNvPr id="3" name="Content Placeholder 2"/>
          <p:cNvSpPr>
            <a:spLocks noGrp="1"/>
          </p:cNvSpPr>
          <p:nvPr>
            <p:ph idx="1"/>
          </p:nvPr>
        </p:nvSpPr>
        <p:spPr/>
        <p:txBody>
          <a:bodyPr/>
          <a:lstStyle/>
          <a:p>
            <a:r>
              <a:rPr sz="1800">
                <a:hlinkClick r:id="rId2"/>
              </a:rPr>
              <a:t>Holzbau Berlin: Neubau, Bestand und Außenräume | BB Holzkonzept</a:t>
            </a:r>
          </a:p>
          <a:p>
            <a:r>
              <a:rPr sz="1800">
                <a:hlinkClick r:id="rId3"/>
              </a:rPr>
              <a:t>Holzbau in Berlin: Welche Vorhaben sind möglich und was passt zur Immobilie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